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9" r:id="rId5"/>
    <p:sldId id="268" r:id="rId6"/>
    <p:sldId id="271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5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2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6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5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7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9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5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8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6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9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6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60F77-A007-4CF5-8127-A26448BDE6DE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9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ket.fi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04" y="200025"/>
            <a:ext cx="1143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73976" y="2020586"/>
            <a:ext cx="78326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>
                <a:latin typeface="Baskerville Old Face" panose="02020602080505020303" pitchFamily="18" charset="0"/>
              </a:rPr>
              <a:t>MASU 08 VANHEMPAINPALAVERI 10.5.2017</a:t>
            </a:r>
          </a:p>
          <a:p>
            <a:pPr algn="ctr"/>
            <a:endParaRPr lang="fi-FI" sz="2400" b="1" dirty="0">
              <a:latin typeface="Baskerville Old Face" panose="02020602080505020303" pitchFamily="18" charset="0"/>
            </a:endParaRPr>
          </a:p>
          <a:p>
            <a:r>
              <a:rPr lang="fi-FI" b="1" dirty="0">
                <a:latin typeface="Baskerville Old Face" panose="02020602080505020303" pitchFamily="18" charset="0"/>
              </a:rPr>
              <a:t>AGENDA:</a:t>
            </a:r>
          </a:p>
          <a:p>
            <a:endParaRPr lang="fi-FI" b="1" dirty="0">
              <a:latin typeface="Baskerville Old Face" panose="02020602080505020303" pitchFamily="18" charset="0"/>
            </a:endParaRPr>
          </a:p>
          <a:p>
            <a:pPr marL="1200150" lvl="2" indent="-285750">
              <a:buFontTx/>
              <a:buChar char="-"/>
            </a:pPr>
            <a:r>
              <a:rPr lang="fi-FI" sz="1600" dirty="0">
                <a:latin typeface="Baskerville Old Face" panose="02020602080505020303" pitchFamily="18" charset="0"/>
              </a:rPr>
              <a:t>LOPPUKAUDEN HARJOITUKSET</a:t>
            </a:r>
          </a:p>
          <a:p>
            <a:pPr marL="1200150" lvl="2" indent="-285750">
              <a:buFontTx/>
              <a:buChar char="-"/>
            </a:pPr>
            <a:r>
              <a:rPr lang="fi-FI" sz="1600" dirty="0">
                <a:latin typeface="Baskerville Old Face" panose="02020602080505020303" pitchFamily="18" charset="0"/>
              </a:rPr>
              <a:t>KESÄHARJOITTELU JA KESÄTAPAHTUMAT</a:t>
            </a:r>
          </a:p>
          <a:p>
            <a:pPr marL="1200150" lvl="2" indent="-285750">
              <a:buFontTx/>
              <a:buChar char="-"/>
            </a:pPr>
            <a:r>
              <a:rPr lang="fi-FI" sz="1600" dirty="0">
                <a:latin typeface="Baskerville Old Face" panose="02020602080505020303" pitchFamily="18" charset="0"/>
              </a:rPr>
              <a:t>KAUSI 2017-2018</a:t>
            </a:r>
          </a:p>
          <a:p>
            <a:pPr marL="1200150" lvl="2" indent="-285750">
              <a:buFontTx/>
              <a:buChar char="-"/>
            </a:pPr>
            <a:r>
              <a:rPr lang="fi-FI" sz="1600" dirty="0">
                <a:latin typeface="Baskerville Old Face" panose="02020602080505020303" pitchFamily="18" charset="0"/>
              </a:rPr>
              <a:t>VARAINHANKINTA</a:t>
            </a:r>
          </a:p>
          <a:p>
            <a:pPr marL="1200150" lvl="2" indent="-285750">
              <a:buFontTx/>
              <a:buChar char="-"/>
            </a:pPr>
            <a:r>
              <a:rPr lang="fi-FI" sz="1600" dirty="0">
                <a:latin typeface="Baskerville Old Face" panose="02020602080505020303" pitchFamily="18" charset="0"/>
              </a:rPr>
              <a:t>MUUT ESILLE NOUSEVAT ASIAT</a:t>
            </a:r>
          </a:p>
          <a:p>
            <a:pPr algn="ctr"/>
            <a:endParaRPr lang="en-US" sz="2400" b="1" dirty="0">
              <a:latin typeface="Baskerville Old Face" panose="0202060208050502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755" y="5579334"/>
            <a:ext cx="11430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5579334"/>
            <a:ext cx="1143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755" y="200025"/>
            <a:ext cx="1143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5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87" y="354742"/>
            <a:ext cx="1143000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85257" y="622754"/>
            <a:ext cx="983932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>
                <a:latin typeface="Baskerville Old Face" panose="02020602080505020303" pitchFamily="18" charset="0"/>
              </a:rPr>
              <a:t>SALIVUOROT TOUKO- KESÄKUU:</a:t>
            </a:r>
          </a:p>
          <a:p>
            <a:pPr algn="ctr"/>
            <a:endParaRPr lang="fi-FI" sz="2400" b="1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u="sng" dirty="0">
                <a:latin typeface="Baskerville Old Face" panose="02020602080505020303" pitchFamily="18" charset="0"/>
              </a:rPr>
              <a:t>Toukokuun</a:t>
            </a:r>
            <a:r>
              <a:rPr lang="fi-FI" sz="1400" dirty="0">
                <a:latin typeface="Baskerville Old Face" panose="02020602080505020303" pitchFamily="18" charset="0"/>
              </a:rPr>
              <a:t> ajan Maanantaisin ja Keskiviikkoisin Suutarila ala-asteen koulu.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Maanantain vuoro 29.5 saakka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Keskiviikon vuoro 17.5 saakka. </a:t>
            </a:r>
            <a:r>
              <a:rPr lang="fi-FI" sz="1400" dirty="0" err="1">
                <a:latin typeface="Baskerville Old Face" panose="02020602080505020303" pitchFamily="18" charset="0"/>
              </a:rPr>
              <a:t>Huom</a:t>
            </a:r>
            <a:r>
              <a:rPr lang="fi-FI" sz="1400" dirty="0">
                <a:latin typeface="Baskerville Old Face" panose="02020602080505020303" pitchFamily="18" charset="0"/>
              </a:rPr>
              <a:t>! 1h vuoro klo 19:00-20:00.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u="sng" dirty="0">
                <a:latin typeface="Baskerville Old Face" panose="02020602080505020303" pitchFamily="18" charset="0"/>
              </a:rPr>
              <a:t>Kesäkuu</a:t>
            </a:r>
            <a:r>
              <a:rPr lang="fi-FI" sz="1400" dirty="0">
                <a:latin typeface="Baskerville Old Face" panose="02020602080505020303" pitchFamily="18" charset="0"/>
              </a:rPr>
              <a:t> (5.6 alkaen, päättyen 22.6) Tiistaisin ja Torstaisin Suutarilan ala-asteen koulu klo 18:00-20:00.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Yhdessä 09-ikäluokan kanssa</a:t>
            </a:r>
          </a:p>
          <a:p>
            <a:pPr lvl="1"/>
            <a:endParaRPr lang="fi-FI" sz="1400" dirty="0">
              <a:latin typeface="Baskerville Old Face" panose="02020602080505020303" pitchFamily="18" charset="0"/>
            </a:endParaRPr>
          </a:p>
          <a:p>
            <a:pPr lvl="1" algn="ctr"/>
            <a:r>
              <a:rPr lang="fi-FI" sz="2000" b="1" dirty="0">
                <a:latin typeface="Baskerville Old Face" panose="02020602080505020303" pitchFamily="18" charset="0"/>
              </a:rPr>
              <a:t>OMATOIMINEN KESÄHARJOITTELU</a:t>
            </a:r>
          </a:p>
          <a:p>
            <a:endParaRPr lang="fi-FI" sz="1400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Pelaajille jaetaan heittoharjoitusohjelma, jonka harjoitteet opetellaan toukokuun aikana harjoituksissa.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Ulkokentät, joissa on minikorit: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Pihlajamäen kenttä, Vaarala (Vantaa), Mustikkamaa, Soinisen </a:t>
            </a:r>
            <a:r>
              <a:rPr lang="fi-FI" sz="1400" dirty="0" smtClean="0">
                <a:latin typeface="Baskerville Old Face" panose="02020602080505020303" pitchFamily="18" charset="0"/>
              </a:rPr>
              <a:t>koulu, Kotinummi.</a:t>
            </a:r>
            <a:endParaRPr lang="fi-FI" sz="1400" dirty="0">
              <a:latin typeface="Baskerville Old Face" panose="020206020805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Jos löydätte hyviä kenttiä, laittakaa tietoa 08-vanhempien </a:t>
            </a:r>
            <a:r>
              <a:rPr lang="fi-FI" sz="1400" dirty="0" err="1">
                <a:latin typeface="Baskerville Old Face" panose="02020602080505020303" pitchFamily="18" charset="0"/>
              </a:rPr>
              <a:t>whatsapp</a:t>
            </a:r>
            <a:r>
              <a:rPr lang="fi-FI" sz="1400" dirty="0">
                <a:latin typeface="Baskerville Old Face" panose="02020602080505020303" pitchFamily="18" charset="0"/>
              </a:rPr>
              <a:t>-ryhmään.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latin typeface="Baskerville Old Face" panose="02020602080505020303" pitchFamily="18" charset="0"/>
              </a:rPr>
              <a:t>WhatsApp</a:t>
            </a:r>
            <a:r>
              <a:rPr lang="fi-FI" sz="1400" dirty="0">
                <a:latin typeface="Baskerville Old Face" panose="02020602080505020303" pitchFamily="18" charset="0"/>
              </a:rPr>
              <a:t>-rinki pelaajille ja vanhemmille omatoimisten ulkokenttäpelailujen kommunikointiin ja koordinointiin?</a:t>
            </a:r>
          </a:p>
          <a:p>
            <a:endParaRPr lang="fi-FI" sz="1400" dirty="0">
              <a:latin typeface="Baskerville Old Face" panose="02020602080505020303" pitchFamily="18" charset="0"/>
            </a:endParaRPr>
          </a:p>
          <a:p>
            <a:pPr algn="ctr"/>
            <a:r>
              <a:rPr lang="fi-FI" sz="2000" b="1" dirty="0">
                <a:latin typeface="Baskerville Old Face" panose="02020602080505020303" pitchFamily="18" charset="0"/>
              </a:rPr>
              <a:t>KESÄTAPAHTUMAT</a:t>
            </a:r>
          </a:p>
          <a:p>
            <a:endParaRPr lang="fi-FI" sz="1400" dirty="0">
              <a:latin typeface="Baskerville Old Face" panose="02020602080505020303" pitchFamily="18" charset="0"/>
              <a:hlinkClick r:id="rId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  <a:hlinkClick r:id="rId3"/>
              </a:rPr>
              <a:t>WWW.BASKET.FI</a:t>
            </a:r>
            <a:r>
              <a:rPr lang="fi-FI" sz="1400" dirty="0">
                <a:latin typeface="Baskerville Old Face" panose="02020602080505020303" pitchFamily="18" charset="0"/>
              </a:rPr>
              <a:t> etusivulla Seurat ilmoittavat kesätapahtumista, esim. 3vs3-katukoristurnauksista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Salo </a:t>
            </a:r>
            <a:r>
              <a:rPr lang="fi-FI" sz="1400" dirty="0" err="1">
                <a:latin typeface="Baskerville Old Face" panose="02020602080505020303" pitchFamily="18" charset="0"/>
              </a:rPr>
              <a:t>Street</a:t>
            </a:r>
            <a:r>
              <a:rPr lang="fi-FI" sz="1400" dirty="0">
                <a:latin typeface="Baskerville Old Face" panose="02020602080505020303" pitchFamily="18" charset="0"/>
              </a:rPr>
              <a:t> </a:t>
            </a:r>
            <a:r>
              <a:rPr lang="fi-FI" sz="1400" dirty="0" err="1">
                <a:latin typeface="Baskerville Old Face" panose="02020602080505020303" pitchFamily="18" charset="0"/>
              </a:rPr>
              <a:t>Basket</a:t>
            </a:r>
            <a:r>
              <a:rPr lang="fi-FI" sz="1400" dirty="0">
                <a:latin typeface="Baskerville Old Face" panose="02020602080505020303" pitchFamily="18" charset="0"/>
              </a:rPr>
              <a:t> (Salo) 10.6.2017 (https://salostreetbasket.sporttisaitti.com)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latin typeface="Baskerville Old Face" panose="02020602080505020303" pitchFamily="18" charset="0"/>
              </a:rPr>
              <a:t>Eezy</a:t>
            </a:r>
            <a:r>
              <a:rPr lang="fi-FI" sz="1400" dirty="0">
                <a:latin typeface="Baskerville Old Face" panose="02020602080505020303" pitchFamily="18" charset="0"/>
              </a:rPr>
              <a:t> </a:t>
            </a:r>
            <a:r>
              <a:rPr lang="fi-FI" sz="1400" dirty="0" err="1">
                <a:latin typeface="Baskerville Old Face" panose="02020602080505020303" pitchFamily="18" charset="0"/>
              </a:rPr>
              <a:t>Basket</a:t>
            </a:r>
            <a:r>
              <a:rPr lang="fi-FI" sz="1400" dirty="0">
                <a:latin typeface="Baskerville Old Face" panose="02020602080505020303" pitchFamily="18" charset="0"/>
              </a:rPr>
              <a:t> (Helsinki) 19-20.8.2017 (www.eezybasket.fi)</a:t>
            </a:r>
          </a:p>
          <a:p>
            <a:r>
              <a:rPr lang="fi-FI" sz="1400" dirty="0">
                <a:latin typeface="Baskerville Old Face" panose="02020602080505020303" pitchFamily="18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400" dirty="0">
              <a:latin typeface="Baskerville Old Face" panose="020206020805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87" y="5666028"/>
            <a:ext cx="11430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338" y="5554620"/>
            <a:ext cx="1143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338" y="354742"/>
            <a:ext cx="1143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905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354742"/>
            <a:ext cx="1143000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4657" y="1116742"/>
            <a:ext cx="105156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>
                <a:latin typeface="Baskerville Old Face" panose="02020602080505020303" pitchFamily="18" charset="0"/>
              </a:rPr>
              <a:t>KAUSI 2017-2018:</a:t>
            </a:r>
          </a:p>
          <a:p>
            <a:pPr algn="ctr"/>
            <a:endParaRPr lang="fi-FI" sz="1400" b="1" dirty="0">
              <a:latin typeface="Baskerville Old Face" panose="02020602080505020303" pitchFamily="18" charset="0"/>
            </a:endParaRPr>
          </a:p>
          <a:p>
            <a:pPr algn="ctr"/>
            <a:r>
              <a:rPr lang="fi-FI" sz="1600" dirty="0">
                <a:latin typeface="Baskerville Old Face" panose="02020602080505020303" pitchFamily="18" charset="0"/>
              </a:rPr>
              <a:t>TULEVAT TURNAUKSET JA TAPAHTUMAT:</a:t>
            </a:r>
          </a:p>
          <a:p>
            <a:endParaRPr lang="fi-FI" sz="1200" dirty="0">
              <a:latin typeface="Baskerville Old Face" panose="02020602080505020303" pitchFamily="18" charset="0"/>
            </a:endParaRPr>
          </a:p>
          <a:p>
            <a:endParaRPr lang="fi-FI" sz="1400" dirty="0">
              <a:latin typeface="Baskerville Old Face" panose="02020602080505020303" pitchFamily="18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latin typeface="Baskerville Old Face" panose="02020602080505020303" pitchFamily="18" charset="0"/>
              </a:rPr>
              <a:t>Delfin</a:t>
            </a:r>
            <a:r>
              <a:rPr lang="fi-FI" sz="1400" dirty="0">
                <a:latin typeface="Baskerville Old Face" panose="02020602080505020303" pitchFamily="18" charset="0"/>
              </a:rPr>
              <a:t> </a:t>
            </a:r>
            <a:r>
              <a:rPr lang="fi-FI" sz="1400" dirty="0" err="1">
                <a:latin typeface="Baskerville Old Face" panose="02020602080505020303" pitchFamily="18" charset="0"/>
              </a:rPr>
              <a:t>Basket</a:t>
            </a:r>
            <a:r>
              <a:rPr lang="fi-FI" sz="1400" dirty="0">
                <a:latin typeface="Baskerville Old Face" panose="02020602080505020303" pitchFamily="18" charset="0"/>
              </a:rPr>
              <a:t> </a:t>
            </a:r>
            <a:r>
              <a:rPr lang="fi-FI" sz="1400" dirty="0" err="1">
                <a:latin typeface="Baskerville Old Face" panose="02020602080505020303" pitchFamily="18" charset="0"/>
              </a:rPr>
              <a:t>Tournament</a:t>
            </a:r>
            <a:r>
              <a:rPr lang="fi-FI" sz="1400" dirty="0">
                <a:latin typeface="Baskerville Old Face" panose="02020602080505020303" pitchFamily="18" charset="0"/>
              </a:rPr>
              <a:t> 28-30.7.2017, Tampere (ei ilmoittauduttu vielä?)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08-sarja 29-30.7.2017 (2pv)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Sitovat ilmoittautumiset viimeistään 18.5. mennessä.</a:t>
            </a:r>
          </a:p>
          <a:p>
            <a:pPr lvl="5"/>
            <a:endParaRPr lang="fi-FI" sz="1400" dirty="0">
              <a:latin typeface="Baskerville Old Face" panose="02020602080505020303" pitchFamily="18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Tallink </a:t>
            </a:r>
            <a:r>
              <a:rPr lang="fi-FI" sz="1400" dirty="0" err="1">
                <a:latin typeface="Baskerville Old Face" panose="02020602080505020303" pitchFamily="18" charset="0"/>
              </a:rPr>
              <a:t>Tournament</a:t>
            </a:r>
            <a:r>
              <a:rPr lang="fi-FI" sz="1400" dirty="0">
                <a:latin typeface="Baskerville Old Face" panose="02020602080505020303" pitchFamily="18" charset="0"/>
              </a:rPr>
              <a:t> 25-27.8.2017, Espoo. (ilmoittauduttu)</a:t>
            </a:r>
          </a:p>
          <a:p>
            <a:pPr lvl="4"/>
            <a:endParaRPr lang="fi-FI" sz="1400" dirty="0">
              <a:latin typeface="Baskerville Old Face" panose="02020602080505020303" pitchFamily="18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latin typeface="Baskerville Old Face" panose="02020602080505020303" pitchFamily="18" charset="0"/>
              </a:rPr>
              <a:t>MaSu</a:t>
            </a:r>
            <a:r>
              <a:rPr lang="fi-FI" sz="1400" dirty="0">
                <a:latin typeface="Baskerville Old Face" panose="02020602080505020303" pitchFamily="18" charset="0"/>
              </a:rPr>
              <a:t> Camp – seuraleiri 1-3.9.2017, Solvallan urheiluopisto, Espoo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fi-FI" sz="1400" dirty="0">
              <a:latin typeface="Baskerville Old Face" panose="02020602080505020303" pitchFamily="18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Kouvot-turnaus, Marraskuu 2017, Kouvola?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fi-FI" sz="1400" dirty="0">
              <a:latin typeface="Baskerville Old Face" panose="02020602080505020303" pitchFamily="18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Ricoh-turnaus, Tammikuu 2018, Vantaa?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fi-FI" sz="1400" dirty="0">
              <a:latin typeface="Baskerville Old Face" panose="02020602080505020303" pitchFamily="18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Salva </a:t>
            </a:r>
            <a:r>
              <a:rPr lang="fi-FI" sz="1400" dirty="0" err="1">
                <a:latin typeface="Baskerville Old Face" panose="02020602080505020303" pitchFamily="18" charset="0"/>
              </a:rPr>
              <a:t>Basket</a:t>
            </a:r>
            <a:r>
              <a:rPr lang="fi-FI" sz="1400" dirty="0">
                <a:latin typeface="Baskerville Old Face" panose="02020602080505020303" pitchFamily="18" charset="0"/>
              </a:rPr>
              <a:t>, Tartto, Viro / </a:t>
            </a:r>
            <a:r>
              <a:rPr lang="fi-FI" sz="1400" dirty="0" err="1">
                <a:latin typeface="Baskerville Old Face" panose="02020602080505020303" pitchFamily="18" charset="0"/>
              </a:rPr>
              <a:t>Maheda</a:t>
            </a:r>
            <a:r>
              <a:rPr lang="fi-FI" sz="1400" dirty="0">
                <a:latin typeface="Baskerville Old Face" panose="02020602080505020303" pitchFamily="18" charset="0"/>
              </a:rPr>
              <a:t> Cup, </a:t>
            </a:r>
            <a:r>
              <a:rPr lang="fi-FI" sz="1400" dirty="0" err="1">
                <a:latin typeface="Baskerville Old Face" panose="02020602080505020303" pitchFamily="18" charset="0"/>
              </a:rPr>
              <a:t>Rakvere</a:t>
            </a:r>
            <a:r>
              <a:rPr lang="fi-FI" sz="1400" dirty="0">
                <a:latin typeface="Baskerville Old Face" panose="02020602080505020303" pitchFamily="18" charset="0"/>
              </a:rPr>
              <a:t>, Viro / joku muu, ulkomaat, Toukokuu 2018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latin typeface="Baskerville Old Face" panose="020206020805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5134490"/>
            <a:ext cx="11430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338" y="5134490"/>
            <a:ext cx="1143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338" y="354742"/>
            <a:ext cx="1143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38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354742"/>
            <a:ext cx="1143000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4657" y="1116742"/>
            <a:ext cx="10515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>
                <a:latin typeface="Baskerville Old Face" panose="02020602080505020303" pitchFamily="18" charset="0"/>
              </a:rPr>
              <a:t>KAUSI 2017-2018:</a:t>
            </a:r>
          </a:p>
          <a:p>
            <a:pPr algn="ctr"/>
            <a:endParaRPr lang="fi-FI" sz="1400" b="1" dirty="0">
              <a:latin typeface="Baskerville Old Face" panose="02020602080505020303" pitchFamily="18" charset="0"/>
            </a:endParaRPr>
          </a:p>
          <a:p>
            <a:pPr algn="ctr"/>
            <a:r>
              <a:rPr lang="fi-FI" sz="1600" dirty="0">
                <a:latin typeface="Baskerville Old Face" panose="02020602080505020303" pitchFamily="18" charset="0"/>
              </a:rPr>
              <a:t>HARJOITTELU JA SARJATOIMINTA:</a:t>
            </a:r>
          </a:p>
          <a:p>
            <a:endParaRPr lang="fi-FI" sz="1200" dirty="0">
              <a:latin typeface="Baskerville Old Face" panose="02020602080505020303" pitchFamily="18" charset="0"/>
            </a:endParaRPr>
          </a:p>
          <a:p>
            <a:endParaRPr lang="fi-FI" sz="1400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latin typeface="Baskerville Old Face" panose="02020602080505020303" pitchFamily="18" charset="0"/>
            </a:endParaRP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Harjoitukset 3 X viikossa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Joukkueiden harjoitusvuorot eivät ole vielä selvinneet, mutta todennäköisesti samat kuin kuluvalla kaudella.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Fyysisen harjoittelun lisääminen – joko erillisenä viikoittaisena tapahtumana tai harjoitusten yhteydessä. Ilmoitetaan myöhemmin.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endParaRPr lang="fi-FI" sz="1400" dirty="0">
              <a:latin typeface="Baskerville Old Face" panose="02020602080505020303" pitchFamily="18" charset="0"/>
            </a:endParaRP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Sarjatoiminta: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Syksy 2017: </a:t>
            </a:r>
          </a:p>
          <a:p>
            <a:pPr marL="3486150" lvl="7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08 I-divisioona. Pelataan sarjamuotoisena kaudella 2017-2018</a:t>
            </a:r>
          </a:p>
          <a:p>
            <a:pPr marL="3486150" lvl="7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07- III-divisioona tai 08 II-divisioona.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Kevät 2018:</a:t>
            </a:r>
          </a:p>
          <a:p>
            <a:pPr marL="3486150" lvl="7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08 I-divisioona</a:t>
            </a:r>
          </a:p>
          <a:p>
            <a:pPr marL="3486150" lvl="7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07- III-divisioona?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Pelaajat nimetään otteluihin totutusti valmentajien toimesta nimenhuudossa ”IN”.</a:t>
            </a:r>
          </a:p>
          <a:p>
            <a:pPr lvl="6"/>
            <a:endParaRPr lang="fi-FI" sz="1400" dirty="0">
              <a:latin typeface="Baskerville Old Face" panose="020206020805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5134490"/>
            <a:ext cx="11430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338" y="5134490"/>
            <a:ext cx="1143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338" y="354742"/>
            <a:ext cx="1143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98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354742"/>
            <a:ext cx="1143000" cy="762000"/>
          </a:xfrm>
          <a:prstGeom prst="rect">
            <a:avLst/>
          </a:prstGeom>
        </p:spPr>
      </p:pic>
      <p:sp>
        <p:nvSpPr>
          <p:cNvPr id="6" name="TextBox 5"/>
          <p:cNvSpPr txBox="1"/>
          <p:nvPr>
            <p:extLst>
              <p:ext uri="{D42A27DB-BD31-4B8C-83A1-F6EECF244321}">
                <p14:modId xmlns:p14="http://schemas.microsoft.com/office/powerpoint/2010/main" val="1094836686"/>
              </p:ext>
            </p:extLst>
          </p:nvPr>
        </p:nvSpPr>
        <p:spPr>
          <a:xfrm>
            <a:off x="2705100" y="1504950"/>
            <a:ext cx="7746401" cy="41857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i-FI" sz="2000" b="1" dirty="0">
                <a:latin typeface="Baskerville Old Face" panose="02020602080505020303" pitchFamily="18" charset="0"/>
              </a:rPr>
              <a:t>VARAINHANKINTA</a:t>
            </a:r>
          </a:p>
          <a:p>
            <a:pPr algn="ctr"/>
            <a:endParaRPr lang="fi-FI" sz="1400" b="1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latin typeface="Baskerville Old Face" panose="02020602080505020303" pitchFamily="18" charset="0"/>
              </a:rPr>
              <a:t>Buffat</a:t>
            </a:r>
            <a:r>
              <a:rPr lang="fi-FI" sz="1400" dirty="0">
                <a:latin typeface="Baskerville Old Face" panose="02020602080505020303" pitchFamily="18" charset="0"/>
              </a:rPr>
              <a:t> </a:t>
            </a:r>
            <a:r>
              <a:rPr lang="fi-FI" sz="1400" dirty="0" smtClean="0">
                <a:latin typeface="Baskerville Old Face" panose="02020602080505020303" pitchFamily="18" charset="0"/>
              </a:rPr>
              <a:t>kotiotteluissa: </a:t>
            </a:r>
            <a:r>
              <a:rPr lang="fi-FI" sz="1400" dirty="0">
                <a:latin typeface="Baskerville Old Face" panose="02020602080505020303" pitchFamily="18" charset="0"/>
              </a:rPr>
              <a:t>vastuuvuorot jaetaan otteluohjelman </a:t>
            </a:r>
            <a:r>
              <a:rPr lang="fi-FI" sz="1400" dirty="0" smtClean="0">
                <a:latin typeface="Baskerville Old Face" panose="02020602080505020303" pitchFamily="18" charset="0"/>
              </a:rPr>
              <a:t>selvittyä</a:t>
            </a:r>
            <a:endParaRPr lang="fi-FI" sz="1400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Baskerville Old Face" panose="02020602080505020303" pitchFamily="18" charset="0"/>
              </a:rPr>
              <a:t>Sponsorointi: </a:t>
            </a:r>
            <a:r>
              <a:rPr lang="fi-FI" sz="1400" dirty="0">
                <a:latin typeface="Baskerville Old Face" panose="02020602080505020303" pitchFamily="18" charset="0"/>
              </a:rPr>
              <a:t>Masu08 hakee aktiivisesti uusia sponsoreita – </a:t>
            </a:r>
            <a:r>
              <a:rPr lang="fi-FI" sz="1400" dirty="0" err="1" smtClean="0">
                <a:latin typeface="Baskerville Old Face" panose="02020602080505020303" pitchFamily="18" charset="0"/>
              </a:rPr>
              <a:t>sponsorkirje</a:t>
            </a:r>
            <a:endParaRPr lang="fi-FI" sz="1400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Tuotemyynti, 1.toteutus Kouvolan Lakut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Muut: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Kesätapahtumat, esim. </a:t>
            </a:r>
            <a:r>
              <a:rPr lang="fi-FI" sz="1400" dirty="0" err="1">
                <a:latin typeface="Baskerville Old Face" panose="02020602080505020303" pitchFamily="18" charset="0"/>
              </a:rPr>
              <a:t>Eezy</a:t>
            </a:r>
            <a:r>
              <a:rPr lang="fi-FI" sz="1400" dirty="0">
                <a:latin typeface="Baskerville Old Face" panose="02020602080505020303" pitchFamily="18" charset="0"/>
              </a:rPr>
              <a:t> </a:t>
            </a:r>
            <a:r>
              <a:rPr lang="fi-FI" sz="1400" dirty="0" err="1">
                <a:latin typeface="Baskerville Old Face" panose="02020602080505020303" pitchFamily="18" charset="0"/>
              </a:rPr>
              <a:t>Basket</a:t>
            </a:r>
            <a:r>
              <a:rPr lang="fi-FI" sz="1400" dirty="0">
                <a:latin typeface="Baskerville Old Face" panose="02020602080505020303" pitchFamily="18" charset="0"/>
              </a:rPr>
              <a:t>?</a:t>
            </a:r>
          </a:p>
          <a:p>
            <a:pPr marL="742950" lvl="1" indent="-285750">
              <a:buChar char="•"/>
            </a:pPr>
            <a:endParaRPr lang="fi-FI" sz="1400" dirty="0">
              <a:latin typeface="Baskerville Old Face" panose="02020602080505020303" pitchFamily="18" charset="0"/>
            </a:endParaRPr>
          </a:p>
          <a:p>
            <a:pPr algn="ctr"/>
            <a:endParaRPr lang="fi-FI" sz="2400" b="1" dirty="0">
              <a:latin typeface="Baskerville Old Face" panose="02020602080505020303" pitchFamily="18" charset="0"/>
            </a:endParaRPr>
          </a:p>
          <a:p>
            <a:pPr algn="ctr"/>
            <a:r>
              <a:rPr lang="fi-FI" sz="2000" b="1" dirty="0">
                <a:latin typeface="Baskerville Old Face" panose="02020602080505020303" pitchFamily="18" charset="0"/>
              </a:rPr>
              <a:t>MUUT ASIAT</a:t>
            </a:r>
          </a:p>
          <a:p>
            <a:pPr algn="ctr"/>
            <a:endParaRPr lang="fi-FI" sz="2000" b="1" dirty="0">
              <a:latin typeface="Baskerville Old Face" panose="02020602080505020303" pitchFamily="18" charset="0"/>
            </a:endParaRPr>
          </a:p>
          <a:p>
            <a:pPr marL="342900" indent="-342900"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Käteiskassa (Perustuen </a:t>
            </a:r>
            <a:r>
              <a:rPr lang="fi-FI" sz="1400" dirty="0" err="1">
                <a:latin typeface="Baskerville Old Face" panose="02020602080505020303" pitchFamily="18" charset="0"/>
              </a:rPr>
              <a:t>bffalaskelmaan</a:t>
            </a:r>
            <a:r>
              <a:rPr lang="fi-FI" sz="1400" dirty="0">
                <a:latin typeface="Baskerville Old Face" panose="02020602080505020303" pitchFamily="18" charset="0"/>
              </a:rPr>
              <a:t> ja rahat </a:t>
            </a:r>
            <a:r>
              <a:rPr lang="fi-FI" sz="1400" dirty="0" err="1">
                <a:latin typeface="Baskerville Old Face" panose="02020602080505020303" pitchFamily="18" charset="0"/>
              </a:rPr>
              <a:t>tark</a:t>
            </a:r>
            <a:r>
              <a:rPr lang="fi-FI" sz="1400" dirty="0">
                <a:latin typeface="Baskerville Old Face" panose="02020602080505020303" pitchFamily="18" charset="0"/>
              </a:rPr>
              <a:t> 9.5.) 295,90 €</a:t>
            </a:r>
            <a:endParaRPr sz="1400" dirty="0">
              <a:latin typeface="Baskerville Old Face" panose="02020602080505020303" pitchFamily="18" charset="0"/>
            </a:endParaRPr>
          </a:p>
          <a:p>
            <a:pPr marL="342900" indent="-342900"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Pankkitilin saldo 9.5. 1 838,21 € (kaikki tapahtumat kirjataan tätä kautta, pl. </a:t>
            </a:r>
            <a:r>
              <a:rPr lang="fi-FI" sz="1400" dirty="0" err="1">
                <a:latin typeface="Baskerville Old Face" panose="02020602080505020303" pitchFamily="18" charset="0"/>
              </a:rPr>
              <a:t>Buffa</a:t>
            </a:r>
            <a:r>
              <a:rPr lang="fi-FI" sz="1400" dirty="0">
                <a:latin typeface="Baskerville Old Face" panose="02020602080505020303" pitchFamily="18" charset="0"/>
              </a:rPr>
              <a:t>)</a:t>
            </a:r>
          </a:p>
          <a:p>
            <a:pPr algn="ctr"/>
            <a:r>
              <a:rPr sz="1400" dirty="0">
                <a:latin typeface="Baskerville Old Face" panose="02020602080505020303" pitchFamily="18" charset="0"/>
              </a:rPr>
              <a:t/>
            </a:r>
            <a:br>
              <a:rPr sz="1400" dirty="0">
                <a:latin typeface="Baskerville Old Face" panose="02020602080505020303" pitchFamily="18" charset="0"/>
              </a:rPr>
            </a:br>
            <a:r>
              <a:rPr lang="fi-FI" sz="1400" dirty="0">
                <a:latin typeface="Baskerville Old Face" panose="02020602080505020303" pitchFamily="18" charset="0"/>
              </a:rPr>
              <a:t>Yhteensä 2 134,11 €</a:t>
            </a:r>
          </a:p>
          <a:p>
            <a:pPr algn="ctr"/>
            <a:endParaRPr lang="fi-FI" sz="1400" dirty="0">
              <a:latin typeface="Baskerville Old Face" panose="02020602080505020303" pitchFamily="18" charset="0"/>
            </a:endParaRPr>
          </a:p>
          <a:p>
            <a:pPr algn="ctr"/>
            <a:r>
              <a:rPr lang="fi-FI" sz="1400" dirty="0">
                <a:latin typeface="Baskerville Old Face" panose="02020602080505020303" pitchFamily="18" charset="0"/>
              </a:rPr>
              <a:t>Tästä kuluihin ennen kauden päätöstä menee n. 1400e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5134490"/>
            <a:ext cx="11430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338" y="5134490"/>
            <a:ext cx="1143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338" y="354742"/>
            <a:ext cx="1143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21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354742"/>
            <a:ext cx="1143000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30037" y="1443424"/>
            <a:ext cx="98393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>
                <a:latin typeface="Baskerville Old Face" panose="02020602080505020303" pitchFamily="18" charset="0"/>
              </a:rPr>
              <a:t>PELUUTUKSEN JA JOUKKUEVALINNAN PERIAATTEET:</a:t>
            </a:r>
          </a:p>
          <a:p>
            <a:pPr algn="ctr"/>
            <a:endParaRPr lang="fi-FI" sz="2400" b="1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Tavoitteena on saada laaja ja osaava joukkue, joka on yhdessä vielä vuosienkin päästä. Siksi: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Peliaikaa pyritään saamaan kaikille pelaajille kauden aikana riittävästi.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Peluutusta voidaan tiivistää ottelun aikana ottelun tavoitteen saavuttamiseksi –ottelukohtainen peliaika voi vaihdella.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Pelaamme aina voitosta</a:t>
            </a:r>
            <a:r>
              <a:rPr lang="fi-FI" sz="1400">
                <a:latin typeface="Baskerville Old Face" panose="02020602080505020303" pitchFamily="18" charset="0"/>
              </a:rPr>
              <a:t>, mutta voitto </a:t>
            </a:r>
            <a:r>
              <a:rPr lang="fi-FI" sz="1400" dirty="0">
                <a:latin typeface="Baskerville Old Face" panose="02020602080505020303" pitchFamily="18" charset="0"/>
              </a:rPr>
              <a:t>ei ole itseisarvo – kaikki ottelut ovat meille ensisijaisesti harjoitustapahtumia.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Jatkossa harjoitteluaktiivisuudella tulee olemaan suurempi rooli myös peluutuksessa.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Haluamme pääsääntöisesti kaikki 08-pelaajat samoihin tapahtumiin, koska haluamme opettaa myös koripallotaidon ulkopuolisia taitoja: ryhmässä ja ryhmänä toimimista, sitoutumista, luottamusta…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400" dirty="0">
              <a:latin typeface="Baskerville Old Face" panose="020206020805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400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Valmentajat päättävät pelaavista kokoonpanoista ja peluutuksesta otteluissa.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Baskerville Old Face" panose="02020602080505020303" pitchFamily="18" charset="0"/>
              </a:rPr>
              <a:t>Valmentajien valintojen tulee olla perusteltuja ja oikeudenmukaisia -  Tule siis rohkeasti juttelemaan ja kysymään, mikäli joku asia harjoituksissa tai peluutuksessa askarruttaa.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400" dirty="0">
              <a:latin typeface="Baskerville Old Face" panose="020206020805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5134490"/>
            <a:ext cx="11430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338" y="5134490"/>
            <a:ext cx="1143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338" y="354742"/>
            <a:ext cx="1143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61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354742"/>
            <a:ext cx="1143000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39854" y="998581"/>
            <a:ext cx="748330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latin typeface="Baskerville Old Face" panose="02020602080505020303" pitchFamily="18" charset="0"/>
              </a:rPr>
              <a:t>POJAT VS VANHEMMAT – </a:t>
            </a:r>
          </a:p>
          <a:p>
            <a:pPr algn="ctr"/>
            <a:r>
              <a:rPr lang="fi-FI" sz="3200" b="1" dirty="0">
                <a:latin typeface="Baskerville Old Face" panose="02020602080505020303" pitchFamily="18" charset="0"/>
              </a:rPr>
              <a:t>KENTÄLLE</a:t>
            </a:r>
          </a:p>
          <a:p>
            <a:pPr algn="ctr"/>
            <a:r>
              <a:rPr lang="fi-FI" sz="6000" b="1" dirty="0">
                <a:latin typeface="Baskerville Old Face" panose="02020602080505020303" pitchFamily="18" charset="0"/>
              </a:rPr>
              <a:t>MARS!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5134490"/>
            <a:ext cx="11430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338" y="5134490"/>
            <a:ext cx="1143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338" y="354742"/>
            <a:ext cx="1143000" cy="762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982" y="3596600"/>
            <a:ext cx="3263646" cy="289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48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453</Words>
  <Application>Microsoft Office PowerPoint</Application>
  <PresentationFormat>Widescreen</PresentationFormat>
  <Paragraphs>100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Baskerville Old Face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TeliaSonera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Hiltunen, Harri</dc:creator>
  <cp:lastModifiedBy>Hiltunen, Harri</cp:lastModifiedBy>
  <cp:revision>130</cp:revision>
  <dcterms:created xsi:type="dcterms:W3CDTF">2015-12-02T06:48:22Z</dcterms:created>
  <dcterms:modified xsi:type="dcterms:W3CDTF">2017-05-10T15:54:34Z</dcterms:modified>
</cp:coreProperties>
</file>